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13" r:id="rId2"/>
    <p:sldId id="257" r:id="rId3"/>
    <p:sldId id="2134805485" r:id="rId4"/>
    <p:sldId id="2134805486" r:id="rId5"/>
    <p:sldId id="2134805494" r:id="rId6"/>
    <p:sldId id="2134805488" r:id="rId7"/>
    <p:sldId id="259" r:id="rId8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66A"/>
    <a:srgbClr val="F6F4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39"/>
    <p:restoredTop sz="96327"/>
  </p:normalViewPr>
  <p:slideViewPr>
    <p:cSldViewPr snapToGrid="0" snapToObjects="1">
      <p:cViewPr varScale="1">
        <p:scale>
          <a:sx n="76" d="100"/>
          <a:sy n="76" d="100"/>
        </p:scale>
        <p:origin x="184" y="64"/>
      </p:cViewPr>
      <p:guideLst>
        <p:guide orient="horz" pos="21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D71E1-94A2-2D4E-9CDC-BA6C8552DA47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442FF-C1FE-0E45-AA0A-468783F0548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6258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того чтобы заменить изображение:</a:t>
            </a:r>
          </a:p>
          <a:p>
            <a:endParaRPr lang="ru-RU" dirty="0"/>
          </a:p>
          <a:p>
            <a:r>
              <a:rPr lang="ru-RU" dirty="0"/>
              <a:t>Вариант 1</a:t>
            </a:r>
          </a:p>
          <a:p>
            <a:pPr marL="171450" indent="-171450">
              <a:buFontTx/>
              <a:buChar char="-"/>
            </a:pPr>
            <a:r>
              <a:rPr lang="ru-RU" dirty="0"/>
              <a:t>Нажмите правой кнопкой мыши на рисунок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«Изменить рисунок»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«Из файла»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необходимый файл из папки «Изображения»</a:t>
            </a:r>
          </a:p>
          <a:p>
            <a:endParaRPr lang="ru-RU" dirty="0"/>
          </a:p>
          <a:p>
            <a:r>
              <a:rPr lang="ru-RU" dirty="0"/>
              <a:t>Вариант 2</a:t>
            </a:r>
          </a:p>
          <a:p>
            <a:pPr marL="171450" indent="-171450">
              <a:buFontTx/>
              <a:buChar char="-"/>
            </a:pPr>
            <a:r>
              <a:rPr lang="ru-RU" dirty="0"/>
              <a:t>Нажмите правой кнопкой мыши на блок с изображением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«Формат рисунка»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«Заливка»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«Рисунок или текстура»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Выберите необходимый рисунок из папки «Изображения»</a:t>
            </a:r>
          </a:p>
          <a:p>
            <a:pPr marL="171450" indent="-171450">
              <a:buFontTx/>
              <a:buChar char="-"/>
            </a:pPr>
            <a:r>
              <a:rPr lang="ru-RU" dirty="0"/>
              <a:t>Нажмите «Вставить»</a:t>
            </a:r>
          </a:p>
          <a:p>
            <a:pPr marL="171450" indent="-171450">
              <a:buFontTx/>
              <a:buChar char="-"/>
            </a:pPr>
            <a:endParaRPr lang="ru-RU" dirty="0"/>
          </a:p>
          <a:p>
            <a:pPr marL="0" indent="0">
              <a:buFontTx/>
              <a:buNone/>
            </a:pPr>
            <a:r>
              <a:rPr lang="ru-RU" dirty="0"/>
              <a:t>Вариант 3</a:t>
            </a:r>
          </a:p>
          <a:p>
            <a:pPr marL="0" indent="0">
              <a:buFontTx/>
              <a:buNone/>
            </a:pPr>
            <a:r>
              <a:rPr lang="ru-RU" dirty="0"/>
              <a:t>Копируйте изображение со слайдов ниже через буфер обмена</a:t>
            </a:r>
            <a:r>
              <a:rPr lang="en-US" dirty="0"/>
              <a:t> </a:t>
            </a:r>
            <a:r>
              <a:rPr lang="ru-RU" dirty="0"/>
              <a:t>и вставьте на свой слайд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330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3B08F-6EFF-474D-A583-3264B2717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A955DF-D71B-1A4A-867C-76BAB0A32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74EB5-2D6A-404D-971B-EAD77E09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44570-0611-6843-964B-F99B5D759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1C912-2A92-5245-AD6C-CFB516864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42781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85AF-82A6-2040-8CC7-3A0C3208D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462FA1-AE1D-CB4E-9A68-2563524C6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E3103-ED12-9C45-8CDC-D03F4E949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A1A64-44EB-E14A-88F8-7782C9D3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40F22-A92D-F540-9624-67206AC68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12626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A6790A-17F0-7F49-847D-4576846A4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9D4CAB-6200-DF4A-8002-F19525394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00A33-49C6-DD4E-BBC5-D3F531CF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F28B9-7443-9D44-BBD1-5034D020E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CFD0F-AAB2-3846-930A-7EC168F7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316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CB99-7922-9A40-A9CE-6E017487A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E671A-F091-5548-85E7-1252DDEBD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7E826-2D55-A743-9F3A-2A05D9C8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D90B0-4352-7540-A04B-F43E6B76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5BEC7-ACCE-554C-B1E7-961076BC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2253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43BF-53C2-B146-8E92-862546C7A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D4105-4377-D64D-B746-37334DE57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F8EB4-7C5D-B647-9741-3F7FFE42B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DF81C-968E-C243-B9E0-45A43E5C1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EFE31-3297-3649-B46F-F25ED53D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2988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84960-7FCD-E54A-B1E8-6C5999DA4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39F5-E4C8-674D-BF58-D4F32746FE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32C9E-76C3-1547-86C6-C605C08E6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7E010-D4C9-4246-9C6E-F592DA655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45EC7B-ACF6-FD47-BF37-746029FE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BAAEF-F9B8-6845-8518-2F27CA22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7671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91BF2-4D45-9A4D-AD63-86270984D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A0983-ADF6-1443-B243-F932F7116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D0E58-1012-7B4E-BBA6-05F8DB6A5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35A904-5499-6C44-B380-12C4D2FF33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BE015-8C51-894B-B54F-18C5080665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48199A-BB97-7341-A69C-D0EFB5FB5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9D9556-9F0F-7349-9FCB-E7DF393DA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4B4FC6-0B58-B64F-A091-B87E0D87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5164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37DE9-4E8C-D34C-82D7-6A8F1CF01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AE4FE9-A7E7-D945-8818-A6DCF17DF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330671-49BD-2B43-89E8-DBA816078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87EC8B-CD5F-E34B-88A2-2E3CBF242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906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6906A-3D66-9945-B80D-55C44751A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9C9BDE-FB7C-5546-A034-F65E8717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9A6AF4-A90C-C846-A434-057E596F6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64982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3CBFC-927E-6B40-8AFB-3B26247BB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6983F-C704-B442-BA55-B23282298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A84D9-D0EA-1246-AFEF-BA23D7241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A6A65-3466-1A44-99EE-FC4F0A087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3DBE4-16A5-9147-9ECD-0B774A1DA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16800-A262-E248-84ED-959A62CA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7954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51FD-8B45-6F4F-8CCD-912C5310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63F570-C064-B448-867B-5258878869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915EF-77CD-FB4B-8407-D5734413A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114FB-1591-3B4F-A3B5-E3A779D6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955910-8980-4A49-AB67-FF3DDAFB4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E91A1F-9C1A-E94C-BCFA-63B6A15B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803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78A8B-09AF-134B-AEF2-8906C6E2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2D122-01F5-0C45-8105-98B093AEA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5C198-E442-884E-9194-B52DE894AC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BDDC5-A27E-3344-AEBA-D4D5892E3003}" type="datetimeFigureOut">
              <a:rPr lang="en-RU" smtClean="0"/>
              <a:t>05/07/2026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37AEE-32D0-2344-84BA-06B5BA70C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2F46-7D08-7B41-973C-7367D3DCF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1093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95;&#1077;&#1089;&#1090;&#1085;&#1099;&#1081;&#1079;&#1085;&#1072;&#1082;.&#1088;&#1092;/info/news/reestr-tekhnicheskikh-sredstv-polucheniya-informatsii-o-tovare-ts-pio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4C4E6B3-83D7-394A-A42D-0C7BBF95AA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35" y="5081"/>
            <a:ext cx="12182965" cy="6852919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B9719-8FC4-F74E-8E14-368DA42C506B}"/>
              </a:ext>
            </a:extLst>
          </p:cNvPr>
          <p:cNvSpPr/>
          <p:nvPr/>
        </p:nvSpPr>
        <p:spPr>
          <a:xfrm>
            <a:off x="9035" y="5081"/>
            <a:ext cx="6095999" cy="6867940"/>
          </a:xfrm>
          <a:prstGeom prst="rect">
            <a:avLst/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>
              <a:highlight>
                <a:srgbClr val="595959"/>
              </a:highlight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81FB577-86C7-C346-97FE-7C40E9BDF49D}"/>
              </a:ext>
            </a:extLst>
          </p:cNvPr>
          <p:cNvCxnSpPr>
            <a:cxnSpLocks/>
          </p:cNvCxnSpPr>
          <p:nvPr/>
        </p:nvCxnSpPr>
        <p:spPr>
          <a:xfrm flipH="1">
            <a:off x="976226" y="3160706"/>
            <a:ext cx="4096288" cy="0"/>
          </a:xfrm>
          <a:prstGeom prst="line">
            <a:avLst/>
          </a:prstGeom>
          <a:ln w="41275">
            <a:solidFill>
              <a:srgbClr val="F6F5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F63F70-3EDD-D341-94BE-EA31BA9947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6536" y="4367651"/>
            <a:ext cx="3920996" cy="73356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CA4DF70-08CA-4F86-B8D4-386785AF82D9}"/>
              </a:ext>
            </a:extLst>
          </p:cNvPr>
          <p:cNvSpPr/>
          <p:nvPr/>
        </p:nvSpPr>
        <p:spPr>
          <a:xfrm>
            <a:off x="606763" y="2318185"/>
            <a:ext cx="5140014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39852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Изменения в системе маркировки</a:t>
            </a:r>
          </a:p>
        </p:txBody>
      </p:sp>
    </p:spTree>
    <p:extLst>
      <p:ext uri="{BB962C8B-B14F-4D97-AF65-F5344CB8AC3E}">
        <p14:creationId xmlns:p14="http://schemas.microsoft.com/office/powerpoint/2010/main" val="2246657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8">
            <a:extLst>
              <a:ext uri="{FF2B5EF4-FFF2-40B4-BE49-F238E27FC236}">
                <a16:creationId xmlns:a16="http://schemas.microsoft.com/office/drawing/2014/main" id="{8E28EABE-F6C0-5A4A-972C-7992916D8559}"/>
              </a:ext>
            </a:extLst>
          </p:cNvPr>
          <p:cNvSpPr/>
          <p:nvPr/>
        </p:nvSpPr>
        <p:spPr>
          <a:xfrm>
            <a:off x="516000" y="359999"/>
            <a:ext cx="11160000" cy="720000"/>
          </a:xfrm>
          <a:prstGeom prst="round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Что такое ТС </a:t>
            </a:r>
            <a:r>
              <a:rPr lang="ru-RU" sz="2400" b="1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endParaRPr lang="en-US" sz="24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3E8285F-E227-0F1C-427A-F24ECF528F32}"/>
              </a:ext>
            </a:extLst>
          </p:cNvPr>
          <p:cNvSpPr/>
          <p:nvPr/>
        </p:nvSpPr>
        <p:spPr>
          <a:xfrm>
            <a:off x="8517622" y="1776329"/>
            <a:ext cx="3158378" cy="2786711"/>
          </a:xfrm>
          <a:prstGeom prst="rect">
            <a:avLst/>
          </a:prstGeom>
        </p:spPr>
        <p:txBody>
          <a:bodyPr wrap="square" lIns="0" tIns="108000" r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Роль ТС </a:t>
            </a:r>
            <a:r>
              <a:rPr lang="ru-RU" sz="1400" b="1" dirty="0" err="1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ПИоТ</a:t>
            </a:r>
            <a:endParaRPr lang="ru-RU" sz="1400" b="1" dirty="0">
              <a:solidFill>
                <a:srgbClr val="63666A"/>
              </a:solidFill>
              <a:highlight>
                <a:srgbClr val="FFFF00"/>
              </a:highligh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Выполнение логик работы с РР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Поддержка изменений НПА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 функциями ТС ПИоТ, перевод кассовой зоны в аварийный/типовой режим работы, получение конфигурации работы с ГИС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Отсутствие скрытого функционала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Мониторинг компонент кассовой зоны (идентификация драйверов, ПО) и предоставление данной информации о работе узла ТС ПИоТ – участнику</a:t>
            </a:r>
          </a:p>
        </p:txBody>
      </p:sp>
      <p:cxnSp>
        <p:nvCxnSpPr>
          <p:cNvPr id="5" name="Elbow Connector 4">
            <a:extLst>
              <a:ext uri="{FF2B5EF4-FFF2-40B4-BE49-F238E27FC236}">
                <a16:creationId xmlns:a16="http://schemas.microsoft.com/office/drawing/2014/main" id="{B7AD8323-3067-EA1D-78C3-6FDFD2568CE9}"/>
              </a:ext>
            </a:extLst>
          </p:cNvPr>
          <p:cNvCxnSpPr>
            <a:cxnSpLocks/>
            <a:stCxn id="3" idx="0"/>
            <a:endCxn id="14" idx="0"/>
          </p:cNvCxnSpPr>
          <p:nvPr/>
        </p:nvCxnSpPr>
        <p:spPr>
          <a:xfrm rot="16200000" flipH="1">
            <a:off x="3201345" y="621579"/>
            <a:ext cx="227074" cy="2536574"/>
          </a:xfrm>
          <a:prstGeom prst="bentConnector3">
            <a:avLst>
              <a:gd name="adj1" fmla="val -100672"/>
            </a:avLst>
          </a:prstGeom>
          <a:ln w="12700">
            <a:solidFill>
              <a:srgbClr val="6366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3DEF412E-B31D-F8AB-48D8-851FF920C1A1}"/>
              </a:ext>
            </a:extLst>
          </p:cNvPr>
          <p:cNvCxnSpPr>
            <a:cxnSpLocks/>
            <a:stCxn id="15" idx="2"/>
            <a:endCxn id="4" idx="2"/>
          </p:cNvCxnSpPr>
          <p:nvPr/>
        </p:nvCxnSpPr>
        <p:spPr>
          <a:xfrm rot="10800000">
            <a:off x="1713491" y="5025407"/>
            <a:ext cx="2761413" cy="266864"/>
          </a:xfrm>
          <a:prstGeom prst="bentConnector2">
            <a:avLst/>
          </a:prstGeom>
          <a:ln w="12700">
            <a:solidFill>
              <a:srgbClr val="6366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6">
            <a:extLst>
              <a:ext uri="{FF2B5EF4-FFF2-40B4-BE49-F238E27FC236}">
                <a16:creationId xmlns:a16="http://schemas.microsoft.com/office/drawing/2014/main" id="{5D9C7CF9-D51B-48B5-C9B1-8A5EE7C924BC}"/>
              </a:ext>
            </a:extLst>
          </p:cNvPr>
          <p:cNvCxnSpPr>
            <a:cxnSpLocks/>
            <a:stCxn id="16" idx="0"/>
            <a:endCxn id="2" idx="0"/>
          </p:cNvCxnSpPr>
          <p:nvPr/>
        </p:nvCxnSpPr>
        <p:spPr>
          <a:xfrm rot="5400000" flipH="1" flipV="1">
            <a:off x="8769513" y="666051"/>
            <a:ext cx="217020" cy="2437576"/>
          </a:xfrm>
          <a:prstGeom prst="bentConnector3">
            <a:avLst>
              <a:gd name="adj1" fmla="val 205336"/>
            </a:avLst>
          </a:prstGeom>
          <a:ln w="12700">
            <a:solidFill>
              <a:srgbClr val="6366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Номер слайда 115">
            <a:extLst>
              <a:ext uri="{FF2B5EF4-FFF2-40B4-BE49-F238E27FC236}">
                <a16:creationId xmlns:a16="http://schemas.microsoft.com/office/drawing/2014/main" id="{624DE6E4-2BA7-F8D1-7415-E3D457A22F4E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RU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0A3B886E-31D1-DE28-3102-EB23ECED2F4E}"/>
              </a:ext>
            </a:extLst>
          </p:cNvPr>
          <p:cNvSpPr/>
          <p:nvPr/>
        </p:nvSpPr>
        <p:spPr>
          <a:xfrm>
            <a:off x="4728535" y="3378394"/>
            <a:ext cx="2734930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4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ПАК ТС ПИоТ ГИС МТ / МДЛП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HSM</a:t>
            </a:r>
            <a:endParaRPr lang="ru-RU" sz="1400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14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Приемный комплекс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B298AA5-C1B2-A07D-F271-73B8C8BC8B56}"/>
              </a:ext>
            </a:extLst>
          </p:cNvPr>
          <p:cNvSpPr/>
          <p:nvPr/>
        </p:nvSpPr>
        <p:spPr>
          <a:xfrm>
            <a:off x="516000" y="1776329"/>
            <a:ext cx="3061190" cy="1924936"/>
          </a:xfrm>
          <a:prstGeom prst="rect">
            <a:avLst/>
          </a:prstGeom>
        </p:spPr>
        <p:txBody>
          <a:bodyPr wrap="square" lIns="0" tIns="108000" r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Защищенная доверенная среда при работе с ГИС МТ / ФГИС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счет </a:t>
            </a:r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ФН организует доверенный канал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Защищает </a:t>
            </a:r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 утечек криптографию кодов маркировки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Идентифицируется экземпляр 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ТС ПИоТ, УОТ и разработчика ТС ПИоТ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F6B82E-DD13-011F-1B40-8030992F37FD}"/>
              </a:ext>
            </a:extLst>
          </p:cNvPr>
          <p:cNvSpPr/>
          <p:nvPr/>
        </p:nvSpPr>
        <p:spPr>
          <a:xfrm>
            <a:off x="515999" y="3946856"/>
            <a:ext cx="2394981" cy="1078551"/>
          </a:xfrm>
          <a:prstGeom prst="rect">
            <a:avLst/>
          </a:prstGeom>
        </p:spPr>
        <p:txBody>
          <a:bodyPr wrap="square" lIns="0" tIns="108000" r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Мониторинг целостности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Неизменность ТС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endParaRPr lang="ru-RU" sz="1200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Изменения состава ТС ПИоТ и его компонент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27099F-AE3C-8471-ACEC-A58944A2F464}"/>
              </a:ext>
            </a:extLst>
          </p:cNvPr>
          <p:cNvGrpSpPr/>
          <p:nvPr/>
        </p:nvGrpSpPr>
        <p:grpSpPr>
          <a:xfrm>
            <a:off x="4038600" y="1739246"/>
            <a:ext cx="4165204" cy="4088034"/>
            <a:chOff x="4038600" y="1488443"/>
            <a:chExt cx="4165204" cy="408803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108B94E-06D8-1F68-5FD7-27AB1D499581}"/>
                </a:ext>
              </a:extLst>
            </p:cNvPr>
            <p:cNvGrpSpPr/>
            <p:nvPr/>
          </p:nvGrpSpPr>
          <p:grpSpPr>
            <a:xfrm>
              <a:off x="4135789" y="1488443"/>
              <a:ext cx="3920422" cy="3920422"/>
              <a:chOff x="4135789" y="1384268"/>
              <a:chExt cx="3920422" cy="3920422"/>
            </a:xfrm>
          </p:grpSpPr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310045D6-443E-FB49-0C1A-7C96EBD1188D}"/>
                  </a:ext>
                </a:extLst>
              </p:cNvPr>
              <p:cNvSpPr/>
              <p:nvPr/>
            </p:nvSpPr>
            <p:spPr>
              <a:xfrm>
                <a:off x="4135789" y="1384268"/>
                <a:ext cx="3920422" cy="3920422"/>
              </a:xfrm>
              <a:prstGeom prst="arc">
                <a:avLst>
                  <a:gd name="adj1" fmla="val 14405345"/>
                  <a:gd name="adj2" fmla="val 18034064"/>
                </a:avLst>
              </a:prstGeom>
              <a:ln w="63500">
                <a:solidFill>
                  <a:srgbClr val="63666A"/>
                </a:solidFill>
                <a:headEnd type="triangle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RU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" name="Arc 9">
                <a:extLst>
                  <a:ext uri="{FF2B5EF4-FFF2-40B4-BE49-F238E27FC236}">
                    <a16:creationId xmlns:a16="http://schemas.microsoft.com/office/drawing/2014/main" id="{94DEEF60-1ECD-1DE7-B7B3-1974AB611A3B}"/>
                  </a:ext>
                </a:extLst>
              </p:cNvPr>
              <p:cNvSpPr/>
              <p:nvPr/>
            </p:nvSpPr>
            <p:spPr>
              <a:xfrm>
                <a:off x="4135789" y="1384268"/>
                <a:ext cx="3920422" cy="3920422"/>
              </a:xfrm>
              <a:prstGeom prst="arc">
                <a:avLst>
                  <a:gd name="adj1" fmla="val 8791616"/>
                  <a:gd name="adj2" fmla="val 11621889"/>
                </a:avLst>
              </a:prstGeom>
              <a:ln w="63500">
                <a:solidFill>
                  <a:srgbClr val="63666A"/>
                </a:solidFill>
                <a:headEnd type="triangle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RU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Arc 10">
                <a:extLst>
                  <a:ext uri="{FF2B5EF4-FFF2-40B4-BE49-F238E27FC236}">
                    <a16:creationId xmlns:a16="http://schemas.microsoft.com/office/drawing/2014/main" id="{DE9CDE17-F54D-E20B-7BBB-C71A6C1412C6}"/>
                  </a:ext>
                </a:extLst>
              </p:cNvPr>
              <p:cNvSpPr/>
              <p:nvPr/>
            </p:nvSpPr>
            <p:spPr>
              <a:xfrm>
                <a:off x="4135789" y="1384268"/>
                <a:ext cx="3920422" cy="3920422"/>
              </a:xfrm>
              <a:prstGeom prst="arc">
                <a:avLst>
                  <a:gd name="adj1" fmla="val 20742201"/>
                  <a:gd name="adj2" fmla="val 6056338"/>
                </a:avLst>
              </a:prstGeom>
              <a:ln w="63500">
                <a:solidFill>
                  <a:srgbClr val="63666A"/>
                </a:solidFill>
                <a:headEnd type="triangle"/>
                <a:tailEnd type="none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RU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4" name="Oval 43">
              <a:extLst>
                <a:ext uri="{FF2B5EF4-FFF2-40B4-BE49-F238E27FC236}">
                  <a16:creationId xmlns:a16="http://schemas.microsoft.com/office/drawing/2014/main" id="{64272B8C-6C30-828B-9AF6-4009F5EC046E}"/>
                </a:ext>
              </a:extLst>
            </p:cNvPr>
            <p:cNvSpPr/>
            <p:nvPr/>
          </p:nvSpPr>
          <p:spPr>
            <a:xfrm>
              <a:off x="4038600" y="1752600"/>
              <a:ext cx="1089138" cy="1070018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  <a:effectLst>
              <a:glow rad="139700">
                <a:srgbClr val="63666A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RU" sz="12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Oval 43">
              <a:extLst>
                <a:ext uri="{FF2B5EF4-FFF2-40B4-BE49-F238E27FC236}">
                  <a16:creationId xmlns:a16="http://schemas.microsoft.com/office/drawing/2014/main" id="{0AE576CC-2B8C-EB63-2C5D-5013EA09C080}"/>
                </a:ext>
              </a:extLst>
            </p:cNvPr>
            <p:cNvSpPr/>
            <p:nvPr/>
          </p:nvSpPr>
          <p:spPr>
            <a:xfrm>
              <a:off x="4474903" y="4506459"/>
              <a:ext cx="1089138" cy="1070018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  <a:effectLst>
              <a:glow rad="139700">
                <a:srgbClr val="63666A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RU" sz="12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Oval 43">
              <a:extLst>
                <a:ext uri="{FF2B5EF4-FFF2-40B4-BE49-F238E27FC236}">
                  <a16:creationId xmlns:a16="http://schemas.microsoft.com/office/drawing/2014/main" id="{03261964-0E90-03D7-323A-870ACA586254}"/>
                </a:ext>
              </a:extLst>
            </p:cNvPr>
            <p:cNvSpPr/>
            <p:nvPr/>
          </p:nvSpPr>
          <p:spPr>
            <a:xfrm>
              <a:off x="7114666" y="1742546"/>
              <a:ext cx="1089138" cy="1070018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  <a:effectLst>
              <a:glow rad="139700">
                <a:srgbClr val="63666A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RU" sz="12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8" name="Рисунок 20">
              <a:extLst>
                <a:ext uri="{FF2B5EF4-FFF2-40B4-BE49-F238E27FC236}">
                  <a16:creationId xmlns:a16="http://schemas.microsoft.com/office/drawing/2014/main" id="{7A530CDB-152B-23E6-1ABD-9430F07FA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192476" y="1910078"/>
              <a:ext cx="692755" cy="684442"/>
            </a:xfrm>
            <a:prstGeom prst="rect">
              <a:avLst/>
            </a:prstGeom>
          </p:spPr>
        </p:pic>
        <p:pic>
          <p:nvPicPr>
            <p:cNvPr id="19" name="Рисунок 47">
              <a:extLst>
                <a:ext uri="{FF2B5EF4-FFF2-40B4-BE49-F238E27FC236}">
                  <a16:creationId xmlns:a16="http://schemas.microsoft.com/office/drawing/2014/main" id="{3A74D3F4-9C4D-6916-5D64-7122196D8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32459" y="1919983"/>
              <a:ext cx="528837" cy="674537"/>
            </a:xfrm>
            <a:prstGeom prst="rect">
              <a:avLst/>
            </a:prstGeom>
          </p:spPr>
        </p:pic>
        <p:pic>
          <p:nvPicPr>
            <p:cNvPr id="20" name="Picture 49" descr="A close up of a device&#10;&#10;Description automatically generated">
              <a:extLst>
                <a:ext uri="{FF2B5EF4-FFF2-40B4-BE49-F238E27FC236}">
                  <a16:creationId xmlns:a16="http://schemas.microsoft.com/office/drawing/2014/main" id="{020EB6D3-01BC-B813-B051-EA7A45C45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8535" y="4750531"/>
              <a:ext cx="581873" cy="581873"/>
            </a:xfrm>
            <a:prstGeom prst="rect">
              <a:avLst/>
            </a:prstGeom>
          </p:spPr>
        </p:pic>
      </p:grpSp>
      <p:sp>
        <p:nvSpPr>
          <p:cNvPr id="22" name="Скругленный прямоугольник 8">
            <a:extLst>
              <a:ext uri="{FF2B5EF4-FFF2-40B4-BE49-F238E27FC236}">
                <a16:creationId xmlns:a16="http://schemas.microsoft.com/office/drawing/2014/main" id="{25F04982-59A1-5809-9A9D-DD7214236115}"/>
              </a:ext>
            </a:extLst>
          </p:cNvPr>
          <p:cNvSpPr/>
          <p:nvPr/>
        </p:nvSpPr>
        <p:spPr>
          <a:xfrm>
            <a:off x="516000" y="6166167"/>
            <a:ext cx="11160000" cy="444617"/>
          </a:xfrm>
          <a:prstGeom prst="roundRect">
            <a:avLst>
              <a:gd name="adj" fmla="val 24214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spcAft>
                <a:spcPts val="600"/>
              </a:spcAft>
            </a:pPr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Важно! </a:t>
            </a: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ТС </a:t>
            </a:r>
            <a:r>
              <a:rPr lang="ru-RU" sz="16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затрагивает только тех участников оборота кто работает с разрешительным режимом</a:t>
            </a:r>
            <a:endParaRPr lang="ru-RU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14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8">
            <a:extLst>
              <a:ext uri="{FF2B5EF4-FFF2-40B4-BE49-F238E27FC236}">
                <a16:creationId xmlns:a16="http://schemas.microsoft.com/office/drawing/2014/main" id="{8E28EABE-F6C0-5A4A-972C-7992916D8559}"/>
              </a:ext>
            </a:extLst>
          </p:cNvPr>
          <p:cNvSpPr/>
          <p:nvPr/>
        </p:nvSpPr>
        <p:spPr>
          <a:xfrm>
            <a:off x="516000" y="359999"/>
            <a:ext cx="11160000" cy="720000"/>
          </a:xfrm>
          <a:prstGeom prst="round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Предпосылки появления ТС </a:t>
            </a:r>
            <a:r>
              <a:rPr lang="ru-RU" sz="2400" b="1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endParaRPr lang="ru-RU" sz="24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Скругленный прямоугольник 8">
            <a:extLst>
              <a:ext uri="{FF2B5EF4-FFF2-40B4-BE49-F238E27FC236}">
                <a16:creationId xmlns:a16="http://schemas.microsoft.com/office/drawing/2014/main" id="{C9F5EDB2-0B47-5AD6-20AD-A1D8E88DDE0E}"/>
              </a:ext>
            </a:extLst>
          </p:cNvPr>
          <p:cNvSpPr/>
          <p:nvPr/>
        </p:nvSpPr>
        <p:spPr>
          <a:xfrm>
            <a:off x="515999" y="1919288"/>
            <a:ext cx="3600000" cy="1692000"/>
          </a:xfrm>
          <a:prstGeom prst="roundRect">
            <a:avLst>
              <a:gd name="adj" fmla="val 7565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Ошибки в реализации программ работающих с маркировкой, в том числе кассового ПО (ПО кассира) и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товаро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-учетного софта</a:t>
            </a:r>
          </a:p>
        </p:txBody>
      </p:sp>
      <p:sp>
        <p:nvSpPr>
          <p:cNvPr id="25" name="Скругленный прямоугольник 8">
            <a:extLst>
              <a:ext uri="{FF2B5EF4-FFF2-40B4-BE49-F238E27FC236}">
                <a16:creationId xmlns:a16="http://schemas.microsoft.com/office/drawing/2014/main" id="{7B482309-F6E6-1FFD-B6E6-63192D39A1C1}"/>
              </a:ext>
            </a:extLst>
          </p:cNvPr>
          <p:cNvSpPr/>
          <p:nvPr/>
        </p:nvSpPr>
        <p:spPr>
          <a:xfrm>
            <a:off x="4296000" y="1919288"/>
            <a:ext cx="3600000" cy="1692000"/>
          </a:xfrm>
          <a:prstGeom prst="roundRect">
            <a:avLst>
              <a:gd name="adj" fmla="val 6427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Ошибки при работе с разрешительным режимом</a:t>
            </a:r>
          </a:p>
        </p:txBody>
      </p:sp>
      <p:sp>
        <p:nvSpPr>
          <p:cNvPr id="27" name="Скругленный прямоугольник 8">
            <a:extLst>
              <a:ext uri="{FF2B5EF4-FFF2-40B4-BE49-F238E27FC236}">
                <a16:creationId xmlns:a16="http://schemas.microsoft.com/office/drawing/2014/main" id="{5BE01F91-2A93-7D23-EE68-830B330DE78E}"/>
              </a:ext>
            </a:extLst>
          </p:cNvPr>
          <p:cNvSpPr/>
          <p:nvPr/>
        </p:nvSpPr>
        <p:spPr>
          <a:xfrm>
            <a:off x="8076001" y="1919288"/>
            <a:ext cx="3600000" cy="1692000"/>
          </a:xfrm>
          <a:prstGeom prst="roundRect">
            <a:avLst>
              <a:gd name="adj" fmla="val 5859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Фиксация большого количества нарушений из-за</a:t>
            </a:r>
            <a:r>
              <a:rPr lang="en-US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неправильно настроенного программного обеспечения, не использование локального модуля, возможность продать товар не прошедшего проверку </a:t>
            </a:r>
          </a:p>
        </p:txBody>
      </p:sp>
      <p:sp>
        <p:nvSpPr>
          <p:cNvPr id="28" name="Скругленный прямоугольник 8">
            <a:extLst>
              <a:ext uri="{FF2B5EF4-FFF2-40B4-BE49-F238E27FC236}">
                <a16:creationId xmlns:a16="http://schemas.microsoft.com/office/drawing/2014/main" id="{5D158BB1-9ED6-2CE0-A53A-0DAEBC3F7043}"/>
              </a:ext>
            </a:extLst>
          </p:cNvPr>
          <p:cNvSpPr/>
          <p:nvPr/>
        </p:nvSpPr>
        <p:spPr>
          <a:xfrm>
            <a:off x="2406000" y="4450577"/>
            <a:ext cx="3600000" cy="1692000"/>
          </a:xfrm>
          <a:prstGeom prst="roundRect">
            <a:avLst>
              <a:gd name="adj" fmla="val 5859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Неверная интерпретация методических рекомендаций разрешительного режима</a:t>
            </a:r>
          </a:p>
        </p:txBody>
      </p:sp>
      <p:sp>
        <p:nvSpPr>
          <p:cNvPr id="29" name="Скругленный прямоугольник 8">
            <a:extLst>
              <a:ext uri="{FF2B5EF4-FFF2-40B4-BE49-F238E27FC236}">
                <a16:creationId xmlns:a16="http://schemas.microsoft.com/office/drawing/2014/main" id="{0C31091B-AA86-CA66-8EA6-FEFD5F9A67D4}"/>
              </a:ext>
            </a:extLst>
          </p:cNvPr>
          <p:cNvSpPr/>
          <p:nvPr/>
        </p:nvSpPr>
        <p:spPr>
          <a:xfrm>
            <a:off x="6186001" y="4450577"/>
            <a:ext cx="3600000" cy="1692000"/>
          </a:xfrm>
          <a:prstGeom prst="roundRect">
            <a:avLst>
              <a:gd name="adj" fmla="val 5859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Отсутствие понимания кто является разработчиком программного обеспечения установленного в полях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493EFCB-8D6C-2820-C235-A424A2657C1F}"/>
              </a:ext>
            </a:extLst>
          </p:cNvPr>
          <p:cNvSpPr>
            <a:spLocks noChangeAspect="1"/>
          </p:cNvSpPr>
          <p:nvPr/>
        </p:nvSpPr>
        <p:spPr>
          <a:xfrm>
            <a:off x="2135999" y="1739288"/>
            <a:ext cx="360000" cy="360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4186CD4-FC7E-3DC1-7BD1-390237FDBB91}"/>
              </a:ext>
            </a:extLst>
          </p:cNvPr>
          <p:cNvSpPr>
            <a:spLocks noChangeAspect="1"/>
          </p:cNvSpPr>
          <p:nvPr/>
        </p:nvSpPr>
        <p:spPr>
          <a:xfrm>
            <a:off x="5916000" y="1739288"/>
            <a:ext cx="360000" cy="360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4B11F77-C1EA-54C5-4284-AE98050129CE}"/>
              </a:ext>
            </a:extLst>
          </p:cNvPr>
          <p:cNvSpPr>
            <a:spLocks noChangeAspect="1"/>
          </p:cNvSpPr>
          <p:nvPr/>
        </p:nvSpPr>
        <p:spPr>
          <a:xfrm>
            <a:off x="9696001" y="1739288"/>
            <a:ext cx="360000" cy="360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AF4D579-6A2E-7ADE-2CDF-5F67815EE580}"/>
              </a:ext>
            </a:extLst>
          </p:cNvPr>
          <p:cNvSpPr>
            <a:spLocks noChangeAspect="1"/>
          </p:cNvSpPr>
          <p:nvPr/>
        </p:nvSpPr>
        <p:spPr>
          <a:xfrm>
            <a:off x="7809449" y="4270732"/>
            <a:ext cx="360000" cy="360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45E6C6B-5CCC-5D1D-CC04-47748787E6E8}"/>
              </a:ext>
            </a:extLst>
          </p:cNvPr>
          <p:cNvSpPr>
            <a:spLocks noChangeAspect="1"/>
          </p:cNvSpPr>
          <p:nvPr/>
        </p:nvSpPr>
        <p:spPr>
          <a:xfrm>
            <a:off x="4026000" y="4270732"/>
            <a:ext cx="360000" cy="360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8532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8">
            <a:extLst>
              <a:ext uri="{FF2B5EF4-FFF2-40B4-BE49-F238E27FC236}">
                <a16:creationId xmlns:a16="http://schemas.microsoft.com/office/drawing/2014/main" id="{A4FD281D-097B-5254-1A7F-CB29F4847141}"/>
              </a:ext>
            </a:extLst>
          </p:cNvPr>
          <p:cNvSpPr/>
          <p:nvPr/>
        </p:nvSpPr>
        <p:spPr>
          <a:xfrm>
            <a:off x="516000" y="5873796"/>
            <a:ext cx="11160000" cy="720000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endParaRPr lang="ru-RU" sz="24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Скругленный прямоугольник 8">
            <a:extLst>
              <a:ext uri="{FF2B5EF4-FFF2-40B4-BE49-F238E27FC236}">
                <a16:creationId xmlns:a16="http://schemas.microsoft.com/office/drawing/2014/main" id="{46C31664-9F5F-5B16-A607-6E4D4B809BD9}"/>
              </a:ext>
            </a:extLst>
          </p:cNvPr>
          <p:cNvSpPr/>
          <p:nvPr/>
        </p:nvSpPr>
        <p:spPr>
          <a:xfrm>
            <a:off x="516000" y="5873796"/>
            <a:ext cx="3074237" cy="720000"/>
          </a:xfrm>
          <a:prstGeom prst="round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endParaRPr lang="ru-RU" sz="24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Скругленный прямоугольник 8">
            <a:extLst>
              <a:ext uri="{FF2B5EF4-FFF2-40B4-BE49-F238E27FC236}">
                <a16:creationId xmlns:a16="http://schemas.microsoft.com/office/drawing/2014/main" id="{8E28EABE-F6C0-5A4A-972C-7992916D8559}"/>
              </a:ext>
            </a:extLst>
          </p:cNvPr>
          <p:cNvSpPr/>
          <p:nvPr/>
        </p:nvSpPr>
        <p:spPr>
          <a:xfrm>
            <a:off x="516000" y="359999"/>
            <a:ext cx="11160000" cy="720000"/>
          </a:xfrm>
          <a:prstGeom prst="round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Изменения в 303 ППРФ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F0F8CD-04AA-9750-95E6-F73A7C24BCA6}"/>
              </a:ext>
            </a:extLst>
          </p:cNvPr>
          <p:cNvSpPr txBox="1"/>
          <p:nvPr/>
        </p:nvSpPr>
        <p:spPr>
          <a:xfrm>
            <a:off x="516000" y="1211652"/>
            <a:ext cx="1116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303 ППРФ от 19.03.2020 – «Об утверждении требований к техническим средствам, используемым участниками оборота товаров»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78459D-B28C-C609-42E9-C04A88963C1C}"/>
              </a:ext>
            </a:extLst>
          </p:cNvPr>
          <p:cNvSpPr txBox="1"/>
          <p:nvPr/>
        </p:nvSpPr>
        <p:spPr>
          <a:xfrm>
            <a:off x="3744242" y="6049130"/>
            <a:ext cx="777775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всем участникам оборота-торговым организациям необходимо осуществлять взаимодействие с ГИС МТ через доверенный шлюз – ТС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для запроса информации о товаре из ГИС МТ при его продаже на кассе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A3DA5C-08C2-6153-C499-7AEA8045A957}"/>
              </a:ext>
            </a:extLst>
          </p:cNvPr>
          <p:cNvSpPr txBox="1"/>
          <p:nvPr/>
        </p:nvSpPr>
        <p:spPr>
          <a:xfrm>
            <a:off x="670005" y="6049130"/>
            <a:ext cx="2875535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Ключевые изменения по сравнению с ранее обсуждаемым подходом:</a:t>
            </a:r>
          </a:p>
        </p:txBody>
      </p:sp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0F1C77DF-2234-FA6E-8B1E-27D27876C9F8}"/>
              </a:ext>
            </a:extLst>
          </p:cNvPr>
          <p:cNvSpPr/>
          <p:nvPr/>
        </p:nvSpPr>
        <p:spPr>
          <a:xfrm>
            <a:off x="516000" y="2065018"/>
            <a:ext cx="11160000" cy="3529740"/>
          </a:xfrm>
          <a:prstGeom prst="roundRect">
            <a:avLst>
              <a:gd name="adj" fmla="val 28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08000" rtlCol="0" anchor="ctr">
            <a:spAutoFit/>
          </a:bodyPr>
          <a:lstStyle/>
          <a:p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Добавлено понятие технического средства получения информации о товаре (далее ТС </a:t>
            </a:r>
            <a:r>
              <a:rPr lang="ru-RU" sz="1200" b="1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en-US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п.3 абзац 3 - вошли программные и (или) программно-аппаратные средства, которые получают информацию о товаре.</a:t>
            </a:r>
          </a:p>
          <a:p>
            <a:pPr>
              <a:spcAft>
                <a:spcPts val="600"/>
              </a:spcAft>
            </a:pPr>
            <a:endParaRPr lang="en-US" sz="12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Сформированы требования к ТС </a:t>
            </a:r>
            <a:r>
              <a:rPr lang="ru-RU" sz="1200" b="1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пп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5, 7(1):</a:t>
            </a:r>
          </a:p>
          <a:p>
            <a:pPr marL="171450" indent="-17145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 по аутентификации лица работающего с ТС ПИоТ и взаимная аутентификация ТС ПИоТ с техническими средствами Оператора;</a:t>
            </a:r>
          </a:p>
          <a:p>
            <a:pPr marL="171450" indent="-17145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 к мониторингу, в том числе фиксацию сбоев и отказов ТС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171450" indent="-17145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 по безопасности к передаваемой Оператору информации о коде маркировке содержащей код проверки (криптографию кода маркировки);</a:t>
            </a:r>
          </a:p>
          <a:p>
            <a:pPr marL="171450" indent="-17145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Исполнение требований, заложенных в ППРФ о маркировке;</a:t>
            </a:r>
          </a:p>
          <a:p>
            <a:pPr marL="171450" indent="-17145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Функции работы с распознаванием и определением кодов идентификации и кодов маркировки;</a:t>
            </a:r>
          </a:p>
          <a:p>
            <a:pPr marL="171450" indent="-1714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Наличие ключа идентификации ТС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прошедшего процедуру оценки совместимости у Оператора.</a:t>
            </a:r>
          </a:p>
          <a:p>
            <a:pPr>
              <a:spcAft>
                <a:spcPts val="600"/>
              </a:spcAft>
            </a:pPr>
            <a:endParaRPr lang="en-US" sz="12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Сформирован общий регламент проверки совместимости ТС </a:t>
            </a:r>
            <a:r>
              <a:rPr lang="ru-RU" sz="1200" b="1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пп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7(2), 9-19</a:t>
            </a:r>
          </a:p>
          <a:p>
            <a:pPr marL="171450" indent="-17145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Минпромторг утверждает правила обеспечения функциональной совместимости (Приказ МПТ № 2044 от 25.04.25, зарегистрирован 27.06.25).</a:t>
            </a:r>
          </a:p>
        </p:txBody>
      </p:sp>
    </p:spTree>
    <p:extLst>
      <p:ext uri="{BB962C8B-B14F-4D97-AF65-F5344CB8AC3E}">
        <p14:creationId xmlns:p14="http://schemas.microsoft.com/office/powerpoint/2010/main" val="289268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8">
            <a:extLst>
              <a:ext uri="{FF2B5EF4-FFF2-40B4-BE49-F238E27FC236}">
                <a16:creationId xmlns:a16="http://schemas.microsoft.com/office/drawing/2014/main" id="{1752A6B3-A3FB-181F-3D1D-3BD8A6CD63A7}"/>
              </a:ext>
            </a:extLst>
          </p:cNvPr>
          <p:cNvSpPr/>
          <p:nvPr/>
        </p:nvSpPr>
        <p:spPr>
          <a:xfrm>
            <a:off x="515997" y="1260909"/>
            <a:ext cx="7456168" cy="5322771"/>
          </a:xfrm>
          <a:prstGeom prst="roundRect">
            <a:avLst>
              <a:gd name="adj" fmla="val 291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 algn="l">
              <a:buNone/>
            </a:pPr>
            <a:endParaRPr lang="en-US" sz="24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Скругленный прямоугольник 8">
            <a:extLst>
              <a:ext uri="{FF2B5EF4-FFF2-40B4-BE49-F238E27FC236}">
                <a16:creationId xmlns:a16="http://schemas.microsoft.com/office/drawing/2014/main" id="{8E28EABE-F6C0-5A4A-972C-7992916D8559}"/>
              </a:ext>
            </a:extLst>
          </p:cNvPr>
          <p:cNvSpPr/>
          <p:nvPr/>
        </p:nvSpPr>
        <p:spPr>
          <a:xfrm>
            <a:off x="516000" y="359999"/>
            <a:ext cx="11160000" cy="720000"/>
          </a:xfrm>
          <a:prstGeom prst="round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 algn="l">
              <a:buNone/>
            </a:pPr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Состав ТС </a:t>
            </a:r>
            <a:r>
              <a:rPr lang="ru-RU" sz="2400" b="1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24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41082A-8E9D-94FE-947E-0CE0C3625802}"/>
              </a:ext>
            </a:extLst>
          </p:cNvPr>
          <p:cNvSpPr txBox="1"/>
          <p:nvPr/>
        </p:nvSpPr>
        <p:spPr>
          <a:xfrm>
            <a:off x="8268809" y="1450816"/>
            <a:ext cx="3122793" cy="584775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lang="ru-RU" sz="16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НАПРАВЛЕНИЕ</a:t>
            </a:r>
            <a:br>
              <a:rPr lang="en-US" sz="16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ИЗМЕНЕНИЙ</a:t>
            </a:r>
            <a:r>
              <a:rPr lang="en-US" sz="16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НПА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E50DA3-B9E1-B1A3-D349-5AAFE99E1BA0}"/>
              </a:ext>
            </a:extLst>
          </p:cNvPr>
          <p:cNvSpPr txBox="1"/>
          <p:nvPr/>
        </p:nvSpPr>
        <p:spPr>
          <a:xfrm>
            <a:off x="8962165" y="2304367"/>
            <a:ext cx="2635625" cy="646331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Требования к ТС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Регламент прохождения оценки.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Требования к Оператору.</a:t>
            </a:r>
          </a:p>
        </p:txBody>
      </p:sp>
      <p:sp>
        <p:nvSpPr>
          <p:cNvPr id="15" name="Скругленный прямоугольник 8">
            <a:extLst>
              <a:ext uri="{FF2B5EF4-FFF2-40B4-BE49-F238E27FC236}">
                <a16:creationId xmlns:a16="http://schemas.microsoft.com/office/drawing/2014/main" id="{9E0752E9-CBE6-FBEF-5136-552C64696E07}"/>
              </a:ext>
            </a:extLst>
          </p:cNvPr>
          <p:cNvSpPr/>
          <p:nvPr/>
        </p:nvSpPr>
        <p:spPr>
          <a:xfrm>
            <a:off x="8268810" y="2304367"/>
            <a:ext cx="693356" cy="360000"/>
          </a:xfrm>
          <a:prstGeom prst="roundRect">
            <a:avLst>
              <a:gd name="adj" fmla="val 50000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303</a:t>
            </a:r>
          </a:p>
        </p:txBody>
      </p:sp>
      <p:sp>
        <p:nvSpPr>
          <p:cNvPr id="16" name="Скругленный прямоугольник 8">
            <a:extLst>
              <a:ext uri="{FF2B5EF4-FFF2-40B4-BE49-F238E27FC236}">
                <a16:creationId xmlns:a16="http://schemas.microsoft.com/office/drawing/2014/main" id="{4EB45296-E551-7C13-51C4-6CEF721C777D}"/>
              </a:ext>
            </a:extLst>
          </p:cNvPr>
          <p:cNvSpPr/>
          <p:nvPr/>
        </p:nvSpPr>
        <p:spPr>
          <a:xfrm>
            <a:off x="8101123" y="1260909"/>
            <a:ext cx="3574876" cy="5322771"/>
          </a:xfrm>
          <a:prstGeom prst="roundRect">
            <a:avLst>
              <a:gd name="adj" fmla="val 464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 algn="l">
              <a:buNone/>
            </a:pPr>
            <a:endParaRPr lang="en-US" sz="24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DD6375-E288-2527-16CF-575803DC924D}"/>
              </a:ext>
            </a:extLst>
          </p:cNvPr>
          <p:cNvSpPr txBox="1"/>
          <p:nvPr/>
        </p:nvSpPr>
        <p:spPr>
          <a:xfrm>
            <a:off x="8962165" y="3129120"/>
            <a:ext cx="2635625" cy="4616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Требования к кодам товаров, не прошедшим проверку (РР)</a:t>
            </a:r>
          </a:p>
        </p:txBody>
      </p:sp>
      <p:sp>
        <p:nvSpPr>
          <p:cNvPr id="18" name="Скругленный прямоугольник 8">
            <a:extLst>
              <a:ext uri="{FF2B5EF4-FFF2-40B4-BE49-F238E27FC236}">
                <a16:creationId xmlns:a16="http://schemas.microsoft.com/office/drawing/2014/main" id="{9F5E7E5E-5939-775A-82B8-BDE8703A689B}"/>
              </a:ext>
            </a:extLst>
          </p:cNvPr>
          <p:cNvSpPr/>
          <p:nvPr/>
        </p:nvSpPr>
        <p:spPr>
          <a:xfrm>
            <a:off x="8268810" y="3129120"/>
            <a:ext cx="693356" cy="360000"/>
          </a:xfrm>
          <a:prstGeom prst="roundRect">
            <a:avLst>
              <a:gd name="adj" fmla="val 50000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1944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A47A1B-CC30-AFB8-D9DC-EE335C27EBBE}"/>
              </a:ext>
            </a:extLst>
          </p:cNvPr>
          <p:cNvSpPr txBox="1"/>
          <p:nvPr/>
        </p:nvSpPr>
        <p:spPr>
          <a:xfrm>
            <a:off x="8962165" y="3953873"/>
            <a:ext cx="2635625" cy="646331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Требования к использованию участником оборота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техсредств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прошедших оценку у Оператора</a:t>
            </a:r>
          </a:p>
        </p:txBody>
      </p:sp>
      <p:sp>
        <p:nvSpPr>
          <p:cNvPr id="20" name="Скругленный прямоугольник 8">
            <a:extLst>
              <a:ext uri="{FF2B5EF4-FFF2-40B4-BE49-F238E27FC236}">
                <a16:creationId xmlns:a16="http://schemas.microsoft.com/office/drawing/2014/main" id="{5B2897C7-AA2B-9F0E-A171-F4188F45B98D}"/>
              </a:ext>
            </a:extLst>
          </p:cNvPr>
          <p:cNvSpPr/>
          <p:nvPr/>
        </p:nvSpPr>
        <p:spPr>
          <a:xfrm>
            <a:off x="8268810" y="3953873"/>
            <a:ext cx="693356" cy="360000"/>
          </a:xfrm>
          <a:prstGeom prst="roundRect">
            <a:avLst>
              <a:gd name="adj" fmla="val 50000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515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1C8422-B86A-D785-6A75-83C78096CC3C}"/>
              </a:ext>
            </a:extLst>
          </p:cNvPr>
          <p:cNvSpPr txBox="1"/>
          <p:nvPr/>
        </p:nvSpPr>
        <p:spPr>
          <a:xfrm>
            <a:off x="8962165" y="4778626"/>
            <a:ext cx="2635625" cy="1015663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Передача информации в фискальных документах для пост-контроля использования участником оборота </a:t>
            </a:r>
            <a:r>
              <a:rPr lang="ru-RU" sz="1200" dirty="0" err="1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техсредств</a:t>
            </a:r>
            <a:r>
              <a:rPr lang="ru-RU" sz="12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прошедших оценку у Оператора</a:t>
            </a:r>
          </a:p>
        </p:txBody>
      </p:sp>
      <p:sp>
        <p:nvSpPr>
          <p:cNvPr id="22" name="Скругленный прямоугольник 8">
            <a:extLst>
              <a:ext uri="{FF2B5EF4-FFF2-40B4-BE49-F238E27FC236}">
                <a16:creationId xmlns:a16="http://schemas.microsoft.com/office/drawing/2014/main" id="{3ABE6B50-8453-E740-9035-1837EF53F875}"/>
              </a:ext>
            </a:extLst>
          </p:cNvPr>
          <p:cNvSpPr/>
          <p:nvPr/>
        </p:nvSpPr>
        <p:spPr>
          <a:xfrm>
            <a:off x="8268810" y="4778626"/>
            <a:ext cx="693356" cy="360000"/>
          </a:xfrm>
          <a:prstGeom prst="roundRect">
            <a:avLst>
              <a:gd name="adj" fmla="val 50000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ФФД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D18F22-A9B5-91EA-0FFF-03F843D4F8ED}"/>
              </a:ext>
            </a:extLst>
          </p:cNvPr>
          <p:cNvSpPr txBox="1"/>
          <p:nvPr/>
        </p:nvSpPr>
        <p:spPr>
          <a:xfrm>
            <a:off x="651884" y="1450816"/>
            <a:ext cx="7186173" cy="33855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lang="ru-RU" sz="16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СХЕМА ЭЛЕМЕНТОВ КАССОВОЙ ЗОНЫ</a:t>
            </a:r>
          </a:p>
        </p:txBody>
      </p:sp>
      <p:sp>
        <p:nvSpPr>
          <p:cNvPr id="26" name="Rounded Rectangle 53">
            <a:extLst>
              <a:ext uri="{FF2B5EF4-FFF2-40B4-BE49-F238E27FC236}">
                <a16:creationId xmlns:a16="http://schemas.microsoft.com/office/drawing/2014/main" id="{EA6F4C2E-C557-5869-7607-1F56B5C3B394}"/>
              </a:ext>
            </a:extLst>
          </p:cNvPr>
          <p:cNvSpPr/>
          <p:nvPr/>
        </p:nvSpPr>
        <p:spPr>
          <a:xfrm>
            <a:off x="3254971" y="2011818"/>
            <a:ext cx="1980000" cy="540000"/>
          </a:xfrm>
          <a:prstGeom prst="roundRect">
            <a:avLst>
              <a:gd name="adj" fmla="val 1188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ГИС МТ</a:t>
            </a:r>
          </a:p>
        </p:txBody>
      </p:sp>
      <p:sp>
        <p:nvSpPr>
          <p:cNvPr id="27" name="Rounded Rectangle 53">
            <a:extLst>
              <a:ext uri="{FF2B5EF4-FFF2-40B4-BE49-F238E27FC236}">
                <a16:creationId xmlns:a16="http://schemas.microsoft.com/office/drawing/2014/main" id="{CCF63EC7-A70C-E300-F1D5-C8B271E30562}"/>
              </a:ext>
            </a:extLst>
          </p:cNvPr>
          <p:cNvSpPr/>
          <p:nvPr/>
        </p:nvSpPr>
        <p:spPr>
          <a:xfrm>
            <a:off x="3254971" y="3071924"/>
            <a:ext cx="1980000" cy="540000"/>
          </a:xfrm>
          <a:prstGeom prst="roundRect">
            <a:avLst>
              <a:gd name="adj" fmla="val 1354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Драйвер ТС </a:t>
            </a:r>
            <a:r>
              <a:rPr lang="ru-RU" sz="1000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ПИоТ</a:t>
            </a:r>
            <a:r>
              <a:rPr lang="ru-RU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</a:t>
            </a:r>
          </a:p>
        </p:txBody>
      </p:sp>
      <p:sp>
        <p:nvSpPr>
          <p:cNvPr id="28" name="Rounded Rectangle 53">
            <a:extLst>
              <a:ext uri="{FF2B5EF4-FFF2-40B4-BE49-F238E27FC236}">
                <a16:creationId xmlns:a16="http://schemas.microsoft.com/office/drawing/2014/main" id="{53618AD9-AFA5-02B1-6B03-F841991419E2}"/>
              </a:ext>
            </a:extLst>
          </p:cNvPr>
          <p:cNvSpPr/>
          <p:nvPr/>
        </p:nvSpPr>
        <p:spPr>
          <a:xfrm>
            <a:off x="3254971" y="4233200"/>
            <a:ext cx="1980000" cy="540000"/>
          </a:xfrm>
          <a:prstGeom prst="roundRect">
            <a:avLst>
              <a:gd name="adj" fmla="val 13548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Драйвер ККТ</a:t>
            </a:r>
          </a:p>
        </p:txBody>
      </p:sp>
      <p:sp>
        <p:nvSpPr>
          <p:cNvPr id="29" name="Rounded Rectangle 53">
            <a:extLst>
              <a:ext uri="{FF2B5EF4-FFF2-40B4-BE49-F238E27FC236}">
                <a16:creationId xmlns:a16="http://schemas.microsoft.com/office/drawing/2014/main" id="{140584F8-BB12-19C5-E85C-FF1B056175DF}"/>
              </a:ext>
            </a:extLst>
          </p:cNvPr>
          <p:cNvSpPr/>
          <p:nvPr/>
        </p:nvSpPr>
        <p:spPr>
          <a:xfrm>
            <a:off x="3254971" y="5289428"/>
            <a:ext cx="1980000" cy="540000"/>
          </a:xfrm>
          <a:prstGeom prst="roundRect">
            <a:avLst>
              <a:gd name="adj" fmla="val 1686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ККТ + ФН</a:t>
            </a:r>
            <a:br>
              <a:rPr lang="en-US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Прошивка ККТ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8AFDB2-6DE1-B389-5537-D8AFBAF1C8E5}"/>
              </a:ext>
            </a:extLst>
          </p:cNvPr>
          <p:cNvSpPr txBox="1"/>
          <p:nvPr/>
        </p:nvSpPr>
        <p:spPr>
          <a:xfrm>
            <a:off x="651884" y="625178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</a:t>
            </a:r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требования к техническому средству получения информации о товаре </a:t>
            </a:r>
            <a:endParaRPr lang="ru-RU" sz="1000" b="1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D4E249-B0FC-6A5C-32E7-2EB0984DDDEA}"/>
              </a:ext>
            </a:extLst>
          </p:cNvPr>
          <p:cNvSpPr txBox="1"/>
          <p:nvPr/>
        </p:nvSpPr>
        <p:spPr>
          <a:xfrm>
            <a:off x="1275949" y="5314893"/>
            <a:ext cx="181176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srgbClr val="C30C3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54 ФЗ </a:t>
            </a:r>
            <a:r>
              <a:rPr lang="ru-RU" sz="1000" dirty="0">
                <a:solidFill>
                  <a:srgbClr val="C30C3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регулирует только непосредственно саму кассу</a:t>
            </a:r>
            <a:r>
              <a:rPr lang="en-US" sz="1000" dirty="0">
                <a:solidFill>
                  <a:srgbClr val="C30C3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solidFill>
                  <a:srgbClr val="C30C3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её применение</a:t>
            </a:r>
          </a:p>
        </p:txBody>
      </p:sp>
      <p:pic>
        <p:nvPicPr>
          <p:cNvPr id="33" name="Рисунок 64">
            <a:extLst>
              <a:ext uri="{FF2B5EF4-FFF2-40B4-BE49-F238E27FC236}">
                <a16:creationId xmlns:a16="http://schemas.microsoft.com/office/drawing/2014/main" id="{0DF8E01A-51A9-F9F4-749C-B5CD8CA84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178" y="5318588"/>
            <a:ext cx="542386" cy="500441"/>
          </a:xfrm>
          <a:prstGeom prst="rect">
            <a:avLst/>
          </a:prstGeom>
        </p:spPr>
      </p:pic>
      <p:sp>
        <p:nvSpPr>
          <p:cNvPr id="34" name="Rounded Rectangle 53">
            <a:extLst>
              <a:ext uri="{FF2B5EF4-FFF2-40B4-BE49-F238E27FC236}">
                <a16:creationId xmlns:a16="http://schemas.microsoft.com/office/drawing/2014/main" id="{289B9920-AD85-CA12-5669-45C69881A65E}"/>
              </a:ext>
            </a:extLst>
          </p:cNvPr>
          <p:cNvSpPr/>
          <p:nvPr/>
        </p:nvSpPr>
        <p:spPr>
          <a:xfrm>
            <a:off x="651881" y="3071924"/>
            <a:ext cx="1980000" cy="540000"/>
          </a:xfrm>
          <a:prstGeom prst="roundRect">
            <a:avLst>
              <a:gd name="adj" fmla="val 1354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Локальный модуль</a:t>
            </a:r>
            <a:r>
              <a:rPr lang="en-US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работы оффлайн проверок РР</a:t>
            </a:r>
          </a:p>
        </p:txBody>
      </p:sp>
      <p:sp>
        <p:nvSpPr>
          <p:cNvPr id="35" name="Rounded Rectangle 53">
            <a:extLst>
              <a:ext uri="{FF2B5EF4-FFF2-40B4-BE49-F238E27FC236}">
                <a16:creationId xmlns:a16="http://schemas.microsoft.com/office/drawing/2014/main" id="{5938C25F-78D5-CA55-C6B3-77D9AE4B2368}"/>
              </a:ext>
            </a:extLst>
          </p:cNvPr>
          <p:cNvSpPr/>
          <p:nvPr/>
        </p:nvSpPr>
        <p:spPr>
          <a:xfrm>
            <a:off x="5858058" y="4235752"/>
            <a:ext cx="1980000" cy="540000"/>
          </a:xfrm>
          <a:prstGeom prst="roundRect">
            <a:avLst>
              <a:gd name="adj" fmla="val 1354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Драйвер Сканера</a:t>
            </a:r>
          </a:p>
        </p:txBody>
      </p:sp>
      <p:sp>
        <p:nvSpPr>
          <p:cNvPr id="36" name="Rounded Rectangle 53">
            <a:extLst>
              <a:ext uri="{FF2B5EF4-FFF2-40B4-BE49-F238E27FC236}">
                <a16:creationId xmlns:a16="http://schemas.microsoft.com/office/drawing/2014/main" id="{724D6053-515F-0C07-11A2-65B11228BBE2}"/>
              </a:ext>
            </a:extLst>
          </p:cNvPr>
          <p:cNvSpPr/>
          <p:nvPr/>
        </p:nvSpPr>
        <p:spPr>
          <a:xfrm>
            <a:off x="651881" y="4242580"/>
            <a:ext cx="1980000" cy="540000"/>
          </a:xfrm>
          <a:prstGeom prst="roundRect">
            <a:avLst>
              <a:gd name="adj" fmla="val 1354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Aft>
                <a:spcPts val="1000"/>
              </a:spcAft>
              <a:defRPr/>
            </a:pPr>
            <a:r>
              <a:rPr lang="ru-RU" sz="1000" spc="-3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Кассовое ПО, </a:t>
            </a:r>
            <a:r>
              <a:rPr lang="ru-RU" sz="1000" spc="-30" dirty="0" err="1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Товароучетное</a:t>
            </a:r>
            <a:r>
              <a:rPr lang="ru-RU" sz="1000" spc="-3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ПО (ПСМР)</a:t>
            </a:r>
            <a:endParaRPr lang="en-US" sz="1000" spc="-30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6E1F05-EF7A-6D36-7559-E19F09E395AC}"/>
              </a:ext>
            </a:extLst>
          </p:cNvPr>
          <p:cNvSpPr txBox="1"/>
          <p:nvPr/>
        </p:nvSpPr>
        <p:spPr>
          <a:xfrm>
            <a:off x="6426842" y="2014158"/>
            <a:ext cx="360000" cy="180000"/>
          </a:xfrm>
          <a:prstGeom prst="roundRect">
            <a:avLst/>
          </a:prstGeom>
          <a:solidFill>
            <a:srgbClr val="63666A"/>
          </a:solidFill>
        </p:spPr>
        <p:txBody>
          <a:bodyPr wrap="square" lIns="0" tIns="3600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ХХХ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2FC5935-6858-0216-2CA7-1DA9201242DB}"/>
              </a:ext>
            </a:extLst>
          </p:cNvPr>
          <p:cNvSpPr txBox="1"/>
          <p:nvPr/>
        </p:nvSpPr>
        <p:spPr>
          <a:xfrm>
            <a:off x="6747884" y="1991049"/>
            <a:ext cx="1355856" cy="276999"/>
          </a:xfrm>
          <a:prstGeom prst="rect">
            <a:avLst/>
          </a:prstGeom>
          <a:noFill/>
        </p:spPr>
        <p:txBody>
          <a:bodyPr wrap="square" lIns="108000" tIns="0" rIns="0" bIns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Прямое</a:t>
            </a:r>
            <a:br>
              <a:rPr lang="en-US" sz="9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9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регулирование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33EC13B-EB2E-24E2-E2DE-759693200C70}"/>
              </a:ext>
            </a:extLst>
          </p:cNvPr>
          <p:cNvSpPr txBox="1"/>
          <p:nvPr/>
        </p:nvSpPr>
        <p:spPr>
          <a:xfrm>
            <a:off x="6431152" y="2380902"/>
            <a:ext cx="360000" cy="180000"/>
          </a:xfrm>
          <a:prstGeom prst="roundRect">
            <a:avLst/>
          </a:prstGeom>
          <a:solidFill>
            <a:srgbClr val="0070C0"/>
          </a:solidFill>
        </p:spPr>
        <p:txBody>
          <a:bodyPr wrap="square" lIns="0" tIns="36000" rIns="0" bIns="0" anchor="ctr">
            <a:spAutoFit/>
          </a:bodyPr>
          <a:lstStyle>
            <a:defPPr>
              <a:defRPr lang="ru-RU"/>
            </a:defPPr>
            <a:lvl1pPr marR="0" lvl="0" indent="0" algn="ctr" fontAlgn="auto">
              <a:lnSpc>
                <a:spcPct val="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 sz="9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ХХХ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3513C9-B1A9-CA7B-7EE1-8F95E6964B46}"/>
              </a:ext>
            </a:extLst>
          </p:cNvPr>
          <p:cNvSpPr txBox="1"/>
          <p:nvPr/>
        </p:nvSpPr>
        <p:spPr>
          <a:xfrm>
            <a:off x="6745268" y="2406267"/>
            <a:ext cx="1355855" cy="276999"/>
          </a:xfrm>
          <a:prstGeom prst="rect">
            <a:avLst/>
          </a:prstGeom>
          <a:noFill/>
        </p:spPr>
        <p:txBody>
          <a:bodyPr wrap="square" lIns="108000" tIns="0" rIns="0" bIns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Сопроводительное</a:t>
            </a:r>
            <a:br>
              <a:rPr lang="en-US" sz="9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9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регулирование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D9CA7A2-4A32-F1C5-8AC1-D60B4ED576E5}"/>
              </a:ext>
            </a:extLst>
          </p:cNvPr>
          <p:cNvSpPr txBox="1"/>
          <p:nvPr/>
        </p:nvSpPr>
        <p:spPr>
          <a:xfrm>
            <a:off x="3974971" y="5754902"/>
            <a:ext cx="540000" cy="180000"/>
          </a:xfrm>
          <a:prstGeom prst="roundRect">
            <a:avLst/>
          </a:prstGeom>
          <a:solidFill>
            <a:srgbClr val="0070C0"/>
          </a:solidFill>
        </p:spPr>
        <p:txBody>
          <a:bodyPr wrap="square" l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ФФД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A57AEAB-9868-3281-89C3-82A624660223}"/>
              </a:ext>
            </a:extLst>
          </p:cNvPr>
          <p:cNvGrpSpPr/>
          <p:nvPr/>
        </p:nvGrpSpPr>
        <p:grpSpPr>
          <a:xfrm>
            <a:off x="3692469" y="3536972"/>
            <a:ext cx="1105005" cy="180000"/>
            <a:chOff x="3550945" y="3718786"/>
            <a:chExt cx="1105005" cy="18000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2B2B7A9-E382-8490-A589-034220F8A0EB}"/>
                </a:ext>
              </a:extLst>
            </p:cNvPr>
            <p:cNvSpPr txBox="1"/>
            <p:nvPr/>
          </p:nvSpPr>
          <p:spPr>
            <a:xfrm>
              <a:off x="3550945" y="3718786"/>
              <a:ext cx="504000" cy="180000"/>
            </a:xfrm>
            <a:prstGeom prst="roundRect">
              <a:avLst/>
            </a:prstGeom>
            <a:solidFill>
              <a:srgbClr val="63666A"/>
            </a:solidFill>
          </p:spPr>
          <p:txBody>
            <a:bodyPr wrap="square" l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303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31EF8F0-8E3F-A483-50F7-4E2537A9A9B5}"/>
                </a:ext>
              </a:extLst>
            </p:cNvPr>
            <p:cNvSpPr txBox="1"/>
            <p:nvPr/>
          </p:nvSpPr>
          <p:spPr>
            <a:xfrm>
              <a:off x="4151950" y="3718786"/>
              <a:ext cx="504000" cy="180000"/>
            </a:xfrm>
            <a:prstGeom prst="roundRect">
              <a:avLst/>
            </a:prstGeom>
            <a:solidFill>
              <a:srgbClr val="0070C0"/>
            </a:solidFill>
          </p:spPr>
          <p:txBody>
            <a:bodyPr wrap="square" l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1944</a:t>
              </a:r>
            </a:p>
          </p:txBody>
        </p:sp>
      </p:grpSp>
      <p:sp>
        <p:nvSpPr>
          <p:cNvPr id="46" name="Rounded Rectangle 53">
            <a:extLst>
              <a:ext uri="{FF2B5EF4-FFF2-40B4-BE49-F238E27FC236}">
                <a16:creationId xmlns:a16="http://schemas.microsoft.com/office/drawing/2014/main" id="{6EDB3055-65C1-6DB5-9EB7-5E8BE44B1156}"/>
              </a:ext>
            </a:extLst>
          </p:cNvPr>
          <p:cNvSpPr/>
          <p:nvPr/>
        </p:nvSpPr>
        <p:spPr>
          <a:xfrm>
            <a:off x="5858058" y="5289428"/>
            <a:ext cx="1980000" cy="540000"/>
          </a:xfrm>
          <a:prstGeom prst="roundRect">
            <a:avLst>
              <a:gd name="adj" fmla="val 1354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Сканер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BF119B4-5F86-B5A1-7852-3C884382A9DE}"/>
              </a:ext>
            </a:extLst>
          </p:cNvPr>
          <p:cNvSpPr txBox="1"/>
          <p:nvPr/>
        </p:nvSpPr>
        <p:spPr>
          <a:xfrm>
            <a:off x="1371881" y="3536972"/>
            <a:ext cx="540000" cy="180000"/>
          </a:xfrm>
          <a:prstGeom prst="roundRect">
            <a:avLst/>
          </a:prstGeom>
          <a:solidFill>
            <a:srgbClr val="63666A"/>
          </a:solidFill>
        </p:spPr>
        <p:txBody>
          <a:bodyPr wrap="square" l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1944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8E061DA-B242-27C9-E425-FA47A8CE00A2}"/>
              </a:ext>
            </a:extLst>
          </p:cNvPr>
          <p:cNvGrpSpPr/>
          <p:nvPr/>
        </p:nvGrpSpPr>
        <p:grpSpPr>
          <a:xfrm>
            <a:off x="1064380" y="4694428"/>
            <a:ext cx="1155002" cy="180000"/>
            <a:chOff x="805139" y="4068117"/>
            <a:chExt cx="1155002" cy="18000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27611A7-A09E-C182-467D-C6E818D545E0}"/>
                </a:ext>
              </a:extLst>
            </p:cNvPr>
            <p:cNvSpPr txBox="1"/>
            <p:nvPr/>
          </p:nvSpPr>
          <p:spPr>
            <a:xfrm>
              <a:off x="805139" y="4068117"/>
              <a:ext cx="540000" cy="180000"/>
            </a:xfrm>
            <a:prstGeom prst="roundRect">
              <a:avLst/>
            </a:prstGeom>
            <a:solidFill>
              <a:srgbClr val="0070C0"/>
            </a:solidFill>
          </p:spPr>
          <p:txBody>
            <a:bodyPr wrap="square" l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515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2E05DC2-1C01-5D8E-0A5F-6999B40FDD71}"/>
                </a:ext>
              </a:extLst>
            </p:cNvPr>
            <p:cNvSpPr txBox="1"/>
            <p:nvPr/>
          </p:nvSpPr>
          <p:spPr>
            <a:xfrm>
              <a:off x="1420141" y="4068117"/>
              <a:ext cx="540000" cy="180000"/>
            </a:xfrm>
            <a:prstGeom prst="roundRect">
              <a:avLst/>
            </a:prstGeom>
            <a:solidFill>
              <a:srgbClr val="0070C0"/>
            </a:solidFill>
          </p:spPr>
          <p:txBody>
            <a:bodyPr wrap="square" l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9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1944</a:t>
              </a:r>
            </a:p>
          </p:txBody>
        </p: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6B6894B-3E74-5B3A-4B0B-40257F706E02}"/>
              </a:ext>
            </a:extLst>
          </p:cNvPr>
          <p:cNvCxnSpPr>
            <a:stCxn id="27" idx="1"/>
            <a:endCxn id="34" idx="3"/>
          </p:cNvCxnSpPr>
          <p:nvPr/>
        </p:nvCxnSpPr>
        <p:spPr>
          <a:xfrm flipH="1">
            <a:off x="2631881" y="3341924"/>
            <a:ext cx="623090" cy="0"/>
          </a:xfrm>
          <a:prstGeom prst="line">
            <a:avLst/>
          </a:prstGeom>
          <a:ln w="12700">
            <a:solidFill>
              <a:srgbClr val="63666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91633A2-47B9-4C17-E3D7-1963E54B80D7}"/>
              </a:ext>
            </a:extLst>
          </p:cNvPr>
          <p:cNvCxnSpPr>
            <a:cxnSpLocks/>
            <a:stCxn id="27" idx="2"/>
            <a:endCxn id="28" idx="0"/>
          </p:cNvCxnSpPr>
          <p:nvPr/>
        </p:nvCxnSpPr>
        <p:spPr>
          <a:xfrm>
            <a:off x="4244971" y="3611924"/>
            <a:ext cx="0" cy="621276"/>
          </a:xfrm>
          <a:prstGeom prst="straightConnector1">
            <a:avLst/>
          </a:prstGeom>
          <a:ln w="12700">
            <a:solidFill>
              <a:srgbClr val="63666A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99562AF9-4120-74D1-7F78-B7CB3824ABC6}"/>
              </a:ext>
            </a:extLst>
          </p:cNvPr>
          <p:cNvCxnSpPr>
            <a:cxnSpLocks/>
            <a:stCxn id="28" idx="2"/>
            <a:endCxn id="29" idx="0"/>
          </p:cNvCxnSpPr>
          <p:nvPr/>
        </p:nvCxnSpPr>
        <p:spPr>
          <a:xfrm>
            <a:off x="4244971" y="4773200"/>
            <a:ext cx="0" cy="516228"/>
          </a:xfrm>
          <a:prstGeom prst="straightConnector1">
            <a:avLst/>
          </a:prstGeom>
          <a:ln w="12700">
            <a:solidFill>
              <a:srgbClr val="63666A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56F45D7-223C-8761-D640-1FA2176EB418}"/>
              </a:ext>
            </a:extLst>
          </p:cNvPr>
          <p:cNvGrpSpPr/>
          <p:nvPr/>
        </p:nvGrpSpPr>
        <p:grpSpPr>
          <a:xfrm>
            <a:off x="4157565" y="2551819"/>
            <a:ext cx="174812" cy="519680"/>
            <a:chOff x="4109087" y="2551818"/>
            <a:chExt cx="174812" cy="713495"/>
          </a:xfrm>
        </p:grpSpPr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50BEC188-F471-29A5-E396-A2091E9E4BB8}"/>
                </a:ext>
              </a:extLst>
            </p:cNvPr>
            <p:cNvCxnSpPr/>
            <p:nvPr/>
          </p:nvCxnSpPr>
          <p:spPr>
            <a:xfrm>
              <a:off x="4109087" y="2551818"/>
              <a:ext cx="0" cy="713495"/>
            </a:xfrm>
            <a:prstGeom prst="straightConnector1">
              <a:avLst/>
            </a:prstGeom>
            <a:ln w="12700">
              <a:solidFill>
                <a:srgbClr val="63666A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44962066-5F35-3795-DD4B-748FF56BEC81}"/>
                </a:ext>
              </a:extLst>
            </p:cNvPr>
            <p:cNvCxnSpPr>
              <a:cxnSpLocks/>
            </p:cNvCxnSpPr>
            <p:nvPr/>
          </p:nvCxnSpPr>
          <p:spPr>
            <a:xfrm>
              <a:off x="4283899" y="2551818"/>
              <a:ext cx="0" cy="713495"/>
            </a:xfrm>
            <a:prstGeom prst="straightConnector1">
              <a:avLst/>
            </a:prstGeom>
            <a:ln w="12700">
              <a:solidFill>
                <a:srgbClr val="63666A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16CED34C-0083-1020-C6E1-1A80EFA30498}"/>
              </a:ext>
            </a:extLst>
          </p:cNvPr>
          <p:cNvCxnSpPr>
            <a:cxnSpLocks/>
            <a:stCxn id="35" idx="2"/>
            <a:endCxn id="46" idx="0"/>
          </p:cNvCxnSpPr>
          <p:nvPr/>
        </p:nvCxnSpPr>
        <p:spPr>
          <a:xfrm>
            <a:off x="6848058" y="4775752"/>
            <a:ext cx="0" cy="513676"/>
          </a:xfrm>
          <a:prstGeom prst="straightConnector1">
            <a:avLst/>
          </a:prstGeom>
          <a:ln w="12700">
            <a:solidFill>
              <a:srgbClr val="63666A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>
            <a:extLst>
              <a:ext uri="{FF2B5EF4-FFF2-40B4-BE49-F238E27FC236}">
                <a16:creationId xmlns:a16="http://schemas.microsoft.com/office/drawing/2014/main" id="{8D212160-DDC2-2DD1-F8ED-D528C1EE867A}"/>
              </a:ext>
            </a:extLst>
          </p:cNvPr>
          <p:cNvCxnSpPr>
            <a:cxnSpLocks/>
            <a:stCxn id="35" idx="0"/>
            <a:endCxn id="36" idx="0"/>
          </p:cNvCxnSpPr>
          <p:nvPr/>
        </p:nvCxnSpPr>
        <p:spPr>
          <a:xfrm rot="16200000" flipH="1" flipV="1">
            <a:off x="4241556" y="1636077"/>
            <a:ext cx="6828" cy="5206177"/>
          </a:xfrm>
          <a:prstGeom prst="bentConnector3">
            <a:avLst>
              <a:gd name="adj1" fmla="val -3347979"/>
            </a:avLst>
          </a:prstGeom>
          <a:ln w="12700">
            <a:solidFill>
              <a:srgbClr val="63666A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53">
            <a:extLst>
              <a:ext uri="{FF2B5EF4-FFF2-40B4-BE49-F238E27FC236}">
                <a16:creationId xmlns:a16="http://schemas.microsoft.com/office/drawing/2014/main" id="{3D57DF82-B042-DAFE-1CA0-38575DAD0FDC}"/>
              </a:ext>
            </a:extLst>
          </p:cNvPr>
          <p:cNvSpPr/>
          <p:nvPr/>
        </p:nvSpPr>
        <p:spPr>
          <a:xfrm>
            <a:off x="651880" y="5117931"/>
            <a:ext cx="4689597" cy="868478"/>
          </a:xfrm>
          <a:prstGeom prst="roundRect">
            <a:avLst>
              <a:gd name="adj" fmla="val 8909"/>
            </a:avLst>
          </a:prstGeom>
          <a:noFill/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Aft>
                <a:spcPts val="1000"/>
              </a:spcAft>
              <a:defRPr/>
            </a:pPr>
            <a:endParaRPr lang="en-US" sz="1000" spc="-30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786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8">
            <a:extLst>
              <a:ext uri="{FF2B5EF4-FFF2-40B4-BE49-F238E27FC236}">
                <a16:creationId xmlns:a16="http://schemas.microsoft.com/office/drawing/2014/main" id="{8E28EABE-F6C0-5A4A-972C-7992916D8559}"/>
              </a:ext>
            </a:extLst>
          </p:cNvPr>
          <p:cNvSpPr/>
          <p:nvPr/>
        </p:nvSpPr>
        <p:spPr>
          <a:xfrm>
            <a:off x="516000" y="359999"/>
            <a:ext cx="11160000" cy="720000"/>
          </a:xfrm>
          <a:prstGeom prst="round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Что требуется от УОТ</a:t>
            </a:r>
            <a:r>
              <a:rPr lang="en-US" sz="24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ru-RU" sz="2400" b="1" dirty="0">
              <a:solidFill>
                <a:srgbClr val="6366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F0F8CD-04AA-9750-95E6-F73A7C24BCA6}"/>
              </a:ext>
            </a:extLst>
          </p:cNvPr>
          <p:cNvSpPr txBox="1"/>
          <p:nvPr/>
        </p:nvSpPr>
        <p:spPr>
          <a:xfrm>
            <a:off x="3115267" y="2685579"/>
            <a:ext cx="5040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4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Уточнить у поставщика программного обеспечения о готовности решения или ознакомится с реестром ТС ПИоТ по ссылке </a:t>
            </a:r>
            <a:r>
              <a:rPr lang="en-US" sz="14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4"/>
              </a:rPr>
              <a:t>https://xn--80ajghhoc2aj1c8b.xn--p1ai/info/news/reestr-tekhnicheskikh-sredstv-polucheniya-informatsii-o-tovare-ts-piot/</a:t>
            </a:r>
            <a:endParaRPr lang="ru-RU" sz="1400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spcAft>
                <a:spcPts val="12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4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Установить и настроить ТС ПИоТ </a:t>
            </a:r>
            <a:endParaRPr lang="en-US" sz="1400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spcAft>
                <a:spcPts val="12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1400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Обновить и настроить кассовое программное обеспечение</a:t>
            </a:r>
          </a:p>
        </p:txBody>
      </p:sp>
      <p:sp>
        <p:nvSpPr>
          <p:cNvPr id="4" name="Скругленный прямоугольник 8">
            <a:extLst>
              <a:ext uri="{FF2B5EF4-FFF2-40B4-BE49-F238E27FC236}">
                <a16:creationId xmlns:a16="http://schemas.microsoft.com/office/drawing/2014/main" id="{1DF6FF26-0B46-9919-0CC2-DDFA4915DCCF}"/>
              </a:ext>
            </a:extLst>
          </p:cNvPr>
          <p:cNvSpPr/>
          <p:nvPr/>
        </p:nvSpPr>
        <p:spPr>
          <a:xfrm>
            <a:off x="3115267" y="1891937"/>
            <a:ext cx="5040000" cy="502285"/>
          </a:xfrm>
          <a:prstGeom prst="roundRect">
            <a:avLst>
              <a:gd name="adj" fmla="val 50000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ПОДГОТОВКА ВНЕДРЕНИЯ</a:t>
            </a:r>
          </a:p>
        </p:txBody>
      </p:sp>
      <p:sp>
        <p:nvSpPr>
          <p:cNvPr id="5" name="Скругленный прямоугольник 8">
            <a:extLst>
              <a:ext uri="{FF2B5EF4-FFF2-40B4-BE49-F238E27FC236}">
                <a16:creationId xmlns:a16="http://schemas.microsoft.com/office/drawing/2014/main" id="{2829F8BA-29B9-4C13-BD8E-21E4C388F75B}"/>
              </a:ext>
            </a:extLst>
          </p:cNvPr>
          <p:cNvSpPr/>
          <p:nvPr/>
        </p:nvSpPr>
        <p:spPr>
          <a:xfrm>
            <a:off x="516000" y="6166167"/>
            <a:ext cx="11160000" cy="444617"/>
          </a:xfrm>
          <a:prstGeom prst="roundRect">
            <a:avLst>
              <a:gd name="adj" fmla="val 24214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algn="ctr">
              <a:spcAft>
                <a:spcPts val="600"/>
              </a:spcAft>
            </a:pPr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Важно! Все участники оборота должны использовать ТС ПИоТ с 28 декабря 2025 года</a:t>
            </a:r>
            <a:endParaRPr lang="ru-RU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03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2">
            <a:extLst>
              <a:ext uri="{FF2B5EF4-FFF2-40B4-BE49-F238E27FC236}">
                <a16:creationId xmlns:a16="http://schemas.microsoft.com/office/drawing/2014/main" id="{04868D3D-C56F-B943-9BA7-52A90B0B86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1171" y="-1"/>
            <a:ext cx="6130829" cy="6858000"/>
          </a:xfrm>
          <a:prstGeom prst="rect">
            <a:avLst/>
          </a:prstGeom>
        </p:spPr>
      </p:pic>
      <p:sp>
        <p:nvSpPr>
          <p:cNvPr id="10" name="Прямоугольник 11">
            <a:extLst>
              <a:ext uri="{FF2B5EF4-FFF2-40B4-BE49-F238E27FC236}">
                <a16:creationId xmlns:a16="http://schemas.microsoft.com/office/drawing/2014/main" id="{5EB46129-57CA-D641-A1F0-EAEA30427303}"/>
              </a:ext>
            </a:extLst>
          </p:cNvPr>
          <p:cNvSpPr/>
          <p:nvPr/>
        </p:nvSpPr>
        <p:spPr>
          <a:xfrm>
            <a:off x="0" y="0"/>
            <a:ext cx="6061171" cy="6867940"/>
          </a:xfrm>
          <a:prstGeom prst="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>
              <a:solidFill>
                <a:srgbClr val="6D6E71"/>
              </a:solidFill>
              <a:highlight>
                <a:srgbClr val="595959"/>
              </a:highlight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F73ECF50-AED9-8642-9032-7014F7A08841}"/>
              </a:ext>
            </a:extLst>
          </p:cNvPr>
          <p:cNvSpPr txBox="1">
            <a:spLocks/>
          </p:cNvSpPr>
          <p:nvPr/>
        </p:nvSpPr>
        <p:spPr>
          <a:xfrm>
            <a:off x="1479743" y="1557707"/>
            <a:ext cx="4556990" cy="737545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39852">
              <a:lnSpc>
                <a:spcPct val="100000"/>
              </a:lnSpc>
            </a:pPr>
            <a:r>
              <a:rPr lang="ru-RU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СПАСИБО</a:t>
            </a:r>
          </a:p>
          <a:p>
            <a:pPr defTabSz="839852">
              <a:lnSpc>
                <a:spcPct val="100000"/>
              </a:lnSpc>
            </a:pPr>
            <a:r>
              <a:rPr lang="ru-RU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ВНИМАНИЕ!</a:t>
            </a:r>
            <a:endParaRPr lang="ru-RU" sz="2400" dirty="0">
              <a:solidFill>
                <a:srgbClr val="F6F42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" name="Прямая соединительная линия 13">
            <a:extLst>
              <a:ext uri="{FF2B5EF4-FFF2-40B4-BE49-F238E27FC236}">
                <a16:creationId xmlns:a16="http://schemas.microsoft.com/office/drawing/2014/main" id="{0D0157E4-AE71-B44D-8977-8E9279494BB4}"/>
              </a:ext>
            </a:extLst>
          </p:cNvPr>
          <p:cNvCxnSpPr>
            <a:cxnSpLocks/>
          </p:cNvCxnSpPr>
          <p:nvPr/>
        </p:nvCxnSpPr>
        <p:spPr>
          <a:xfrm flipH="1">
            <a:off x="1479743" y="2462112"/>
            <a:ext cx="2326512" cy="0"/>
          </a:xfrm>
          <a:prstGeom prst="line">
            <a:avLst/>
          </a:prstGeom>
          <a:ln w="41275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2">
            <a:extLst>
              <a:ext uri="{FF2B5EF4-FFF2-40B4-BE49-F238E27FC236}">
                <a16:creationId xmlns:a16="http://schemas.microsoft.com/office/drawing/2014/main" id="{1F1C8C51-DEDF-384C-8279-7A2086F493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6093" y="3661763"/>
            <a:ext cx="3367545" cy="7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1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712</Words>
  <Application>Microsoft Office PowerPoint</Application>
  <PresentationFormat>Широкоэкранный</PresentationFormat>
  <Paragraphs>107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Segoe UI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Черняков Александр</dc:creator>
  <cp:lastModifiedBy>Иванов Игорь</cp:lastModifiedBy>
  <cp:revision>35</cp:revision>
  <dcterms:created xsi:type="dcterms:W3CDTF">2021-09-02T15:24:48Z</dcterms:created>
  <dcterms:modified xsi:type="dcterms:W3CDTF">2026-05-07T12:39:34Z</dcterms:modified>
</cp:coreProperties>
</file>